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3"/>
  </p:notesMasterIdLst>
  <p:sldIdLst>
    <p:sldId id="256" r:id="rId2"/>
    <p:sldId id="261" r:id="rId3"/>
    <p:sldId id="257" r:id="rId4"/>
    <p:sldId id="258" r:id="rId5"/>
    <p:sldId id="259" r:id="rId6"/>
    <p:sldId id="269" r:id="rId7"/>
    <p:sldId id="270" r:id="rId8"/>
    <p:sldId id="272" r:id="rId9"/>
    <p:sldId id="294" r:id="rId10"/>
    <p:sldId id="273" r:id="rId11"/>
    <p:sldId id="274" r:id="rId12"/>
    <p:sldId id="260" r:id="rId13"/>
    <p:sldId id="262" r:id="rId14"/>
    <p:sldId id="268" r:id="rId15"/>
    <p:sldId id="263" r:id="rId16"/>
    <p:sldId id="275" r:id="rId17"/>
    <p:sldId id="276" r:id="rId18"/>
    <p:sldId id="277" r:id="rId19"/>
    <p:sldId id="264" r:id="rId20"/>
    <p:sldId id="265" r:id="rId21"/>
    <p:sldId id="266" r:id="rId22"/>
    <p:sldId id="279" r:id="rId23"/>
    <p:sldId id="281" r:id="rId24"/>
    <p:sldId id="278" r:id="rId25"/>
    <p:sldId id="267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7" r:id="rId37"/>
    <p:sldId id="292" r:id="rId38"/>
    <p:sldId id="293" r:id="rId39"/>
    <p:sldId id="295" r:id="rId40"/>
    <p:sldId id="299" r:id="rId41"/>
    <p:sldId id="298" r:id="rId4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コンピュータシミュレーションをしてみよう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塾高生向け</a:t>
            </a:r>
            <a:r>
              <a:rPr kumimoji="1" lang="ja-JP" altLang="en-US" sz="2800"/>
              <a:t>夏休み研究体験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7274560" y="572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渡辺研究室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2019/08/08</a:t>
            </a:r>
            <a:endParaRPr kumimoji="1" lang="ja-JP" altLang="en-US" sz="40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721154-9050-3C4C-A238-C68837E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4061"/>
            <a:ext cx="1824614" cy="1660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BC7D8-58E8-A349-A1D4-11710611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37468"/>
            <a:ext cx="1717040" cy="1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今日やること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D656C6-4BF8-294F-9C48-EA1349269A9D}"/>
              </a:ext>
            </a:extLst>
          </p:cNvPr>
          <p:cNvSpPr txBox="1"/>
          <p:nvPr/>
        </p:nvSpPr>
        <p:spPr>
          <a:xfrm>
            <a:off x="2194560" y="167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プログラムを組んで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C3D4E3-CECB-D447-9B5A-5418DB882511}"/>
              </a:ext>
            </a:extLst>
          </p:cNvPr>
          <p:cNvSpPr txBox="1"/>
          <p:nvPr/>
        </p:nvSpPr>
        <p:spPr>
          <a:xfrm>
            <a:off x="2194560" y="3296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コンピュータ上で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2194560" y="492858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シミュレーションをします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99FB99-75D7-F349-902A-13472745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51280"/>
            <a:ext cx="1431890" cy="13030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0FF6A9-79A6-E44C-A6B3-17AA580E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53842"/>
            <a:ext cx="1422400" cy="11308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33C481-4008-DA46-A941-F9B7A2B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4667842"/>
            <a:ext cx="1347470" cy="11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2</a:t>
            </a:r>
            <a:r>
              <a:rPr lang="ja-JP" altLang="en-US"/>
              <a:t>：反応拡散方程式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161246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：ロジスティックマップ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5229200"/>
            <a:ext cx="765944" cy="765944"/>
          </a:xfrm>
          <a:prstGeom prst="rect">
            <a:avLst/>
          </a:prstGeom>
        </p:spPr>
      </p:pic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7" y="5074884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6012160" y="53012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C655B56-2B90-5A4D-88CE-CC69362BC3CB}"/>
              </a:ext>
            </a:extLst>
          </p:cNvPr>
          <p:cNvSpPr txBox="1"/>
          <p:nvPr/>
        </p:nvSpPr>
        <p:spPr>
          <a:xfrm>
            <a:off x="1691680" y="6237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この振る舞いを数式で表現する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97E9F7-C6B7-ED45-B795-FA94D812F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580112" y="1196752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 sz="2000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27584" y="126876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 sz="2000"/>
              <a:t>世代の個体数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2060848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060848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l="-14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276872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276872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916832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5010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149080"/>
            <a:ext cx="1656184" cy="139119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653136"/>
            <a:ext cx="205223" cy="2160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725144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149080"/>
            <a:ext cx="1656184" cy="13911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797152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725144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761979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615986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647736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543978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689970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761980"/>
            <a:ext cx="205223" cy="21602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689971"/>
            <a:ext cx="205223" cy="21602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694057"/>
            <a:ext cx="205223" cy="21602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4005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4005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472958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8052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80526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472958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791752"/>
            <a:ext cx="205223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9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FBF3FEC-928B-C848-9BD6-84B013F78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990C33C-C5E4-3448-9BD3-D71F55FC8C47}"/>
                  </a:ext>
                </a:extLst>
              </p:cNvPr>
              <p:cNvSpPr txBox="1"/>
              <p:nvPr/>
            </p:nvSpPr>
            <p:spPr>
              <a:xfrm>
                <a:off x="1835696" y="1556792"/>
                <a:ext cx="51560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80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990C33C-C5E4-3448-9BD3-D71F55FC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556792"/>
                <a:ext cx="5156091" cy="738664"/>
              </a:xfrm>
              <a:prstGeom prst="rect">
                <a:avLst/>
              </a:prstGeom>
              <a:blipFill>
                <a:blip r:embed="rId2"/>
                <a:stretch>
                  <a:fillRect l="-737" b="-186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1CB0218-9D8A-E146-89DA-FFB40A3B320B}"/>
                  </a:ext>
                </a:extLst>
              </p:cNvPr>
              <p:cNvSpPr txBox="1"/>
              <p:nvPr/>
            </p:nvSpPr>
            <p:spPr>
              <a:xfrm>
                <a:off x="6300192" y="3501008"/>
                <a:ext cx="2640979" cy="628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1CB0218-9D8A-E146-89DA-FFB40A3B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501008"/>
                <a:ext cx="2640979" cy="628121"/>
              </a:xfrm>
              <a:prstGeom prst="rect">
                <a:avLst/>
              </a:prstGeom>
              <a:blipFill>
                <a:blip r:embed="rId3"/>
                <a:stretch>
                  <a:fillRect l="-1435" t="-2041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E9DE099-A658-4445-8CAF-F69A601EBE39}"/>
                  </a:ext>
                </a:extLst>
              </p:cNvPr>
              <p:cNvSpPr txBox="1"/>
              <p:nvPr/>
            </p:nvSpPr>
            <p:spPr>
              <a:xfrm>
                <a:off x="5364088" y="2852936"/>
                <a:ext cx="10288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000" b="0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E9DE099-A658-4445-8CAF-F69A601EB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852936"/>
                <a:ext cx="1028871" cy="307777"/>
              </a:xfrm>
              <a:prstGeom prst="rect">
                <a:avLst/>
              </a:prstGeom>
              <a:blipFill>
                <a:blip r:embed="rId4"/>
                <a:stretch>
                  <a:fillRect l="-3659" b="-2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8BE832C-1098-A84D-A947-F2D1088383A6}"/>
              </a:ext>
            </a:extLst>
          </p:cNvPr>
          <p:cNvSpPr txBox="1"/>
          <p:nvPr/>
        </p:nvSpPr>
        <p:spPr>
          <a:xfrm>
            <a:off x="6300192" y="2852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D96E2F9-45E8-AE41-B4C6-18E61CB06750}"/>
                  </a:ext>
                </a:extLst>
              </p:cNvPr>
              <p:cNvSpPr txBox="1"/>
              <p:nvPr/>
            </p:nvSpPr>
            <p:spPr>
              <a:xfrm>
                <a:off x="6660232" y="2852936"/>
                <a:ext cx="300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D96E2F9-45E8-AE41-B4C6-18E61CB06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852936"/>
                <a:ext cx="300787" cy="307777"/>
              </a:xfrm>
              <a:prstGeom prst="rect">
                <a:avLst/>
              </a:prstGeom>
              <a:blipFill>
                <a:blip r:embed="rId5"/>
                <a:stretch>
                  <a:fillRect l="-4000" r="-4000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66511B-DD1C-B54F-BA4F-1716DF700014}"/>
              </a:ext>
            </a:extLst>
          </p:cNvPr>
          <p:cNvSpPr txBox="1"/>
          <p:nvPr/>
        </p:nvSpPr>
        <p:spPr>
          <a:xfrm>
            <a:off x="6876256" y="28529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と書き直す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076787FE-9806-DD41-BC47-C3944EE509FE}"/>
              </a:ext>
            </a:extLst>
          </p:cNvPr>
          <p:cNvSpPr/>
          <p:nvPr/>
        </p:nvSpPr>
        <p:spPr>
          <a:xfrm rot="13571524">
            <a:off x="6139038" y="2492635"/>
            <a:ext cx="322307" cy="28951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2FEF8F13-9379-C34C-ACA4-7575816700A4}"/>
              </a:ext>
            </a:extLst>
          </p:cNvPr>
          <p:cNvSpPr/>
          <p:nvPr/>
        </p:nvSpPr>
        <p:spPr>
          <a:xfrm rot="13571524">
            <a:off x="6643095" y="3212716"/>
            <a:ext cx="322307" cy="28951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205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BE505E6-FC65-474E-98D8-C831B2E02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ED90421-38BB-A742-8B37-F5F5C0C3C406}"/>
                  </a:ext>
                </a:extLst>
              </p:cNvPr>
              <p:cNvSpPr txBox="1"/>
              <p:nvPr/>
            </p:nvSpPr>
            <p:spPr>
              <a:xfrm>
                <a:off x="2267744" y="2924944"/>
                <a:ext cx="47286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4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ja-JP" sz="4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40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ED90421-38BB-A742-8B37-F5F5C0C3C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924944"/>
                <a:ext cx="4728602" cy="677108"/>
              </a:xfrm>
              <a:prstGeom prst="rect">
                <a:avLst/>
              </a:prstGeom>
              <a:blipFill>
                <a:blip r:embed="rId2"/>
                <a:stretch>
                  <a:fillRect l="-804" b="-1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32D4BE-F952-B44E-9EA0-032A156BDCDC}"/>
                  </a:ext>
                </a:extLst>
              </p:cNvPr>
              <p:cNvSpPr txBox="1"/>
              <p:nvPr/>
            </p:nvSpPr>
            <p:spPr>
              <a:xfrm>
                <a:off x="971600" y="2348880"/>
                <a:ext cx="10288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000" b="0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32D4BE-F952-B44E-9EA0-032A156BD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348880"/>
                <a:ext cx="1028871" cy="307777"/>
              </a:xfrm>
              <a:prstGeom prst="rect">
                <a:avLst/>
              </a:prstGeom>
              <a:blipFill>
                <a:blip r:embed="rId3"/>
                <a:stretch>
                  <a:fillRect l="-4878" b="-2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8387584-FE8F-514C-BA6D-7C0EAC791AA7}"/>
                  </a:ext>
                </a:extLst>
              </p:cNvPr>
              <p:cNvSpPr txBox="1"/>
              <p:nvPr/>
            </p:nvSpPr>
            <p:spPr>
              <a:xfrm>
                <a:off x="2843808" y="1124744"/>
                <a:ext cx="3167790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2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8387584-FE8F-514C-BA6D-7C0EAC791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1124744"/>
                <a:ext cx="3167790" cy="753861"/>
              </a:xfrm>
              <a:prstGeom prst="rect">
                <a:avLst/>
              </a:prstGeom>
              <a:blipFill>
                <a:blip r:embed="rId4"/>
                <a:stretch>
                  <a:fillRect l="-1200"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06DD04-7AEB-AB47-BA7E-D56201694719}"/>
              </a:ext>
            </a:extLst>
          </p:cNvPr>
          <p:cNvSpPr txBox="1"/>
          <p:nvPr/>
        </p:nvSpPr>
        <p:spPr>
          <a:xfrm>
            <a:off x="1907704" y="23488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FCFE26-FB06-394A-9142-63E63CBD4888}"/>
                  </a:ext>
                </a:extLst>
              </p:cNvPr>
              <p:cNvSpPr txBox="1"/>
              <p:nvPr/>
            </p:nvSpPr>
            <p:spPr>
              <a:xfrm>
                <a:off x="2267744" y="2348880"/>
                <a:ext cx="300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FCFE26-FB06-394A-9142-63E63CBD4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348880"/>
                <a:ext cx="300787" cy="307777"/>
              </a:xfrm>
              <a:prstGeom prst="rect">
                <a:avLst/>
              </a:prstGeom>
              <a:blipFill>
                <a:blip r:embed="rId5"/>
                <a:stretch>
                  <a:fillRect l="-8333" r="-4167" b="-1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A90215-EF14-0A42-AC2C-EAC398FFB1A5}"/>
              </a:ext>
            </a:extLst>
          </p:cNvPr>
          <p:cNvSpPr txBox="1"/>
          <p:nvPr/>
        </p:nvSpPr>
        <p:spPr>
          <a:xfrm>
            <a:off x="2483768" y="23488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と書き直すと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977B75F-3792-2F49-B60D-13137EA01DB0}"/>
              </a:ext>
            </a:extLst>
          </p:cNvPr>
          <p:cNvSpPr/>
          <p:nvPr/>
        </p:nvSpPr>
        <p:spPr>
          <a:xfrm rot="5400000">
            <a:off x="4001793" y="2199007"/>
            <a:ext cx="705572" cy="5732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71A3C63-2398-A745-93FD-CBB887B52771}"/>
                  </a:ext>
                </a:extLst>
              </p:cNvPr>
              <p:cNvSpPr txBox="1"/>
              <p:nvPr/>
            </p:nvSpPr>
            <p:spPr>
              <a:xfrm>
                <a:off x="2987824" y="4509120"/>
                <a:ext cx="4197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280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71A3C63-2398-A745-93FD-CBB887B5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4509120"/>
                <a:ext cx="419730" cy="430887"/>
              </a:xfrm>
              <a:prstGeom prst="rect">
                <a:avLst/>
              </a:prstGeom>
              <a:blipFill>
                <a:blip r:embed="rId6"/>
                <a:stretch>
                  <a:fillRect l="-5882" r="-2941" b="-1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5D53383-8AB2-554A-BC43-66D3C65A87A5}"/>
              </a:ext>
            </a:extLst>
          </p:cNvPr>
          <p:cNvSpPr txBox="1"/>
          <p:nvPr/>
        </p:nvSpPr>
        <p:spPr>
          <a:xfrm>
            <a:off x="3347864" y="4653136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環境が許す「定員」に対する個体数の割合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F7D8C91-F05C-BD42-AB35-8CA1F36A621D}"/>
              </a:ext>
            </a:extLst>
          </p:cNvPr>
          <p:cNvSpPr txBox="1"/>
          <p:nvPr/>
        </p:nvSpPr>
        <p:spPr>
          <a:xfrm>
            <a:off x="899592" y="5445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定常解は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1C159DC-AAA5-1A47-A9F4-CF47B43875EA}"/>
                  </a:ext>
                </a:extLst>
              </p:cNvPr>
              <p:cNvSpPr txBox="1"/>
              <p:nvPr/>
            </p:nvSpPr>
            <p:spPr>
              <a:xfrm>
                <a:off x="2627784" y="5229200"/>
                <a:ext cx="197053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ja-JP" altLang="en-US" sz="3200"/>
              </a:p>
            </p:txBody>
          </p:sp>
        </mc:Choice>
        <mc:Fallback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1C159DC-AAA5-1A47-A9F4-CF47B438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229200"/>
                <a:ext cx="1970539" cy="925190"/>
              </a:xfrm>
              <a:prstGeom prst="rect">
                <a:avLst/>
              </a:prstGeom>
              <a:blipFill>
                <a:blip r:embed="rId7"/>
                <a:stretch>
                  <a:fillRect l="-1282" t="-1351" r="-3205" b="-81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66D2AA-32E7-3C47-AD0E-A6CB268104F9}"/>
              </a:ext>
            </a:extLst>
          </p:cNvPr>
          <p:cNvSpPr txBox="1"/>
          <p:nvPr/>
        </p:nvSpPr>
        <p:spPr>
          <a:xfrm>
            <a:off x="2627784" y="371703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ロジスティック・マップ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89186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1154</TotalTime>
  <Words>2139</Words>
  <Application>Microsoft Macintosh PowerPoint</Application>
  <PresentationFormat>画面に合わせる (4:3)</PresentationFormat>
  <Paragraphs>414</Paragraphs>
  <Slides>41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50" baseType="lpstr">
      <vt:lpstr>HGｺﾞｼｯｸE</vt:lpstr>
      <vt:lpstr>Osaka Regular-Mono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198</cp:revision>
  <dcterms:created xsi:type="dcterms:W3CDTF">2019-01-02T05:23:01Z</dcterms:created>
  <dcterms:modified xsi:type="dcterms:W3CDTF">2019-07-31T10:30:20Z</dcterms:modified>
</cp:coreProperties>
</file>